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Inter" charset="1" panose="020B0502030000000004"/>
      <p:regular r:id="rId34"/>
    </p:embeddedFont>
    <p:embeddedFont>
      <p:font typeface="Inter Bold" charset="1" panose="020B0802030000000004"/>
      <p:regular r:id="rId35"/>
    </p:embeddedFont>
    <p:embeddedFont>
      <p:font typeface="Inter Italics" charset="1" panose="020B0502030000000004"/>
      <p:regular r:id="rId36"/>
    </p:embeddedFont>
    <p:embeddedFont>
      <p:font typeface="Inter Bold Italics" charset="1" panose="020B0802030000000004"/>
      <p:regular r:id="rId37"/>
    </p:embeddedFont>
    <p:embeddedFont>
      <p:font typeface="Inter Thin" charset="1" panose="020B0A02050000000004"/>
      <p:regular r:id="rId38"/>
    </p:embeddedFont>
    <p:embeddedFont>
      <p:font typeface="Inter Thin Italics" charset="1" panose="020B0A02050000000004"/>
      <p:regular r:id="rId39"/>
    </p:embeddedFont>
    <p:embeddedFont>
      <p:font typeface="Inter Extra-Light" charset="1" panose="02000503000000020004"/>
      <p:regular r:id="rId40"/>
    </p:embeddedFont>
    <p:embeddedFont>
      <p:font typeface="Inter Light" charset="1" panose="02000503000000020004"/>
      <p:regular r:id="rId41"/>
    </p:embeddedFont>
    <p:embeddedFont>
      <p:font typeface="Inter Medium" charset="1" panose="02000503000000020004"/>
      <p:regular r:id="rId42"/>
    </p:embeddedFont>
    <p:embeddedFont>
      <p:font typeface="Inter Semi-Bold" charset="1" panose="02000503000000020004"/>
      <p:regular r:id="rId43"/>
    </p:embeddedFont>
    <p:embeddedFont>
      <p:font typeface="Inter Ultra-Bold" charset="1" panose="02000503000000020004"/>
      <p:regular r:id="rId44"/>
    </p:embeddedFont>
    <p:embeddedFont>
      <p:font typeface="Inter Heavy" charset="1" panose="020005030000000200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4461" y="3439654"/>
            <a:ext cx="11299077" cy="199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98"/>
              </a:lnSpc>
            </a:pPr>
            <a:r>
              <a:rPr lang="en-US" sz="11070">
                <a:solidFill>
                  <a:srgbClr val="000000"/>
                </a:solidFill>
                <a:latin typeface="Poppins Semi-Bold"/>
              </a:rPr>
              <a:t>DATABMU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81552">
            <a:off x="8169480" y="5124427"/>
            <a:ext cx="621300" cy="621300"/>
          </a:xfrm>
          <a:custGeom>
            <a:avLst/>
            <a:gdLst/>
            <a:ahLst/>
            <a:cxnLst/>
            <a:rect r="r" b="b" t="t" l="l"/>
            <a:pathLst>
              <a:path h="621300" w="621300">
                <a:moveTo>
                  <a:pt x="621301" y="0"/>
                </a:moveTo>
                <a:lnTo>
                  <a:pt x="0" y="0"/>
                </a:lnTo>
                <a:lnTo>
                  <a:pt x="0" y="621300"/>
                </a:lnTo>
                <a:lnTo>
                  <a:pt x="621301" y="621300"/>
                </a:lnTo>
                <a:lnTo>
                  <a:pt x="6213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53099" y="5277682"/>
            <a:ext cx="185740" cy="1857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024520" y="5277682"/>
            <a:ext cx="185740" cy="18574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60235" y="5964955"/>
            <a:ext cx="8767530" cy="56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000000"/>
                </a:solidFill>
                <a:latin typeface="Poppins Light"/>
              </a:rPr>
              <a:t>Adult Dataset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090315" y="-55305"/>
            <a:ext cx="8188258" cy="8175157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6445305"/>
            <a:ext cx="3847852" cy="3841695"/>
            <a:chOff x="0" y="0"/>
            <a:chExt cx="6350000" cy="6339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856671" y="8245909"/>
            <a:ext cx="2044362" cy="2041091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2111843"/>
            <a:ext cx="8188258" cy="8175157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9210" y="6790372"/>
            <a:ext cx="5848572" cy="2002354"/>
            <a:chOff x="0" y="0"/>
            <a:chExt cx="2090260" cy="715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6350"/>
              <a:ext cx="2077560" cy="702935"/>
            </a:xfrm>
            <a:custGeom>
              <a:avLst/>
              <a:gdLst/>
              <a:ahLst/>
              <a:cxnLst/>
              <a:rect r="r" b="b" t="t" l="l"/>
              <a:pathLst>
                <a:path h="702935" w="2077560">
                  <a:moveTo>
                    <a:pt x="2077560" y="271780"/>
                  </a:moveTo>
                  <a:lnTo>
                    <a:pt x="2077560" y="702935"/>
                  </a:lnTo>
                  <a:lnTo>
                    <a:pt x="0" y="702935"/>
                  </a:lnTo>
                  <a:lnTo>
                    <a:pt x="0" y="0"/>
                  </a:lnTo>
                  <a:lnTo>
                    <a:pt x="1805780" y="0"/>
                  </a:lnTo>
                  <a:close/>
                </a:path>
              </a:pathLst>
            </a:custGeom>
            <a:solidFill>
              <a:srgbClr val="06327D">
                <a:alpha val="85882"/>
              </a:srgbClr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0260" cy="715635"/>
            </a:xfrm>
            <a:custGeom>
              <a:avLst/>
              <a:gdLst/>
              <a:ahLst/>
              <a:cxnLst/>
              <a:rect r="r" b="b" t="t" l="l"/>
              <a:pathLst>
                <a:path h="715635" w="2090260">
                  <a:moveTo>
                    <a:pt x="2090260" y="715635"/>
                  </a:moveTo>
                  <a:lnTo>
                    <a:pt x="0" y="715635"/>
                  </a:lnTo>
                  <a:lnTo>
                    <a:pt x="0" y="0"/>
                  </a:lnTo>
                  <a:lnTo>
                    <a:pt x="1814670" y="0"/>
                  </a:lnTo>
                  <a:lnTo>
                    <a:pt x="2090260" y="275590"/>
                  </a:lnTo>
                  <a:cubicBezTo>
                    <a:pt x="2090260" y="275590"/>
                    <a:pt x="2090260" y="715635"/>
                    <a:pt x="2090260" y="715635"/>
                  </a:cubicBezTo>
                  <a:close/>
                  <a:moveTo>
                    <a:pt x="12700" y="702935"/>
                  </a:moveTo>
                  <a:lnTo>
                    <a:pt x="2077560" y="702935"/>
                  </a:lnTo>
                  <a:lnTo>
                    <a:pt x="2077560" y="280670"/>
                  </a:lnTo>
                  <a:lnTo>
                    <a:pt x="1809590" y="12700"/>
                  </a:lnTo>
                  <a:lnTo>
                    <a:pt x="12700" y="12700"/>
                  </a:lnTo>
                  <a:lnTo>
                    <a:pt x="12700" y="702935"/>
                  </a:lnTo>
                  <a:close/>
                </a:path>
              </a:pathLst>
            </a:custGeom>
            <a:solidFill>
              <a:srgbClr val="06327D">
                <a:alpha val="85882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15254" y="6676928"/>
            <a:ext cx="3244046" cy="2562797"/>
          </a:xfrm>
          <a:custGeom>
            <a:avLst/>
            <a:gdLst/>
            <a:ahLst/>
            <a:cxnLst/>
            <a:rect r="r" b="b" t="t" l="l"/>
            <a:pathLst>
              <a:path h="2562797" w="3244046">
                <a:moveTo>
                  <a:pt x="0" y="0"/>
                </a:moveTo>
                <a:lnTo>
                  <a:pt x="3244046" y="0"/>
                </a:lnTo>
                <a:lnTo>
                  <a:pt x="3244046" y="2562797"/>
                </a:lnTo>
                <a:lnTo>
                  <a:pt x="0" y="2562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97707" y="1497862"/>
            <a:ext cx="12017499" cy="6759843"/>
          </a:xfrm>
          <a:custGeom>
            <a:avLst/>
            <a:gdLst/>
            <a:ahLst/>
            <a:cxnLst/>
            <a:rect r="r" b="b" t="t" l="l"/>
            <a:pathLst>
              <a:path h="6759843" w="12017499">
                <a:moveTo>
                  <a:pt x="0" y="0"/>
                </a:moveTo>
                <a:lnTo>
                  <a:pt x="12017498" y="0"/>
                </a:lnTo>
                <a:lnTo>
                  <a:pt x="12017498" y="6759843"/>
                </a:lnTo>
                <a:lnTo>
                  <a:pt x="0" y="6759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513423"/>
            <a:ext cx="8261962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Bold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486673"/>
            <a:ext cx="10440287" cy="3871819"/>
            <a:chOff x="0" y="0"/>
            <a:chExt cx="3531653" cy="1309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1653" cy="1309726"/>
            </a:xfrm>
            <a:custGeom>
              <a:avLst/>
              <a:gdLst/>
              <a:ahLst/>
              <a:cxnLst/>
              <a:rect r="r" b="b" t="t" l="l"/>
              <a:pathLst>
                <a:path h="1309726" w="3531653">
                  <a:moveTo>
                    <a:pt x="0" y="0"/>
                  </a:moveTo>
                  <a:lnTo>
                    <a:pt x="3531653" y="0"/>
                  </a:lnTo>
                  <a:lnTo>
                    <a:pt x="3531653" y="1309726"/>
                  </a:lnTo>
                  <a:lnTo>
                    <a:pt x="0" y="1309726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67005" y="5788217"/>
            <a:ext cx="8363676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Inter"/>
              </a:rPr>
              <a:t>To predict whether the income exceeds $50K/yr based on census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54038" y="8514032"/>
            <a:ext cx="3689962" cy="74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Poppins"/>
              </a:rPr>
              <a:t>Adult Dataset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282" y="2294381"/>
            <a:ext cx="7630132" cy="3148444"/>
            <a:chOff x="0" y="0"/>
            <a:chExt cx="2581057" cy="1065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057" cy="1065029"/>
            </a:xfrm>
            <a:custGeom>
              <a:avLst/>
              <a:gdLst/>
              <a:ahLst/>
              <a:cxnLst/>
              <a:rect r="r" b="b" t="t" l="l"/>
              <a:pathLst>
                <a:path h="1065029" w="2581057">
                  <a:moveTo>
                    <a:pt x="0" y="0"/>
                  </a:moveTo>
                  <a:lnTo>
                    <a:pt x="2581057" y="0"/>
                  </a:lnTo>
                  <a:lnTo>
                    <a:pt x="2581057" y="1065029"/>
                  </a:lnTo>
                  <a:lnTo>
                    <a:pt x="0" y="1065029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03575" y="5920959"/>
            <a:ext cx="7630132" cy="3148444"/>
            <a:chOff x="0" y="0"/>
            <a:chExt cx="2581057" cy="1065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1057" cy="1065029"/>
            </a:xfrm>
            <a:custGeom>
              <a:avLst/>
              <a:gdLst/>
              <a:ahLst/>
              <a:cxnLst/>
              <a:rect r="r" b="b" t="t" l="l"/>
              <a:pathLst>
                <a:path h="1065029" w="2581057">
                  <a:moveTo>
                    <a:pt x="0" y="0"/>
                  </a:moveTo>
                  <a:lnTo>
                    <a:pt x="2581057" y="0"/>
                  </a:lnTo>
                  <a:lnTo>
                    <a:pt x="2581057" y="1065029"/>
                  </a:lnTo>
                  <a:lnTo>
                    <a:pt x="0" y="1065029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998106" y="2865744"/>
            <a:ext cx="5190779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</a:rPr>
              <a:t>Education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</a:rPr>
              <a:t>Maritial-Status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</a:rPr>
              <a:t>Occupation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Inter"/>
              </a:rPr>
              <a:t>Relationship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98106" y="7023376"/>
            <a:ext cx="5190779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nter"/>
              </a:rPr>
              <a:t>Age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nter"/>
              </a:rPr>
              <a:t>Hours-per-week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49427" y="3416606"/>
            <a:ext cx="3195843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Poppins Semi-Bold"/>
              </a:rPr>
              <a:t>Categorical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0643" y="7271625"/>
            <a:ext cx="247341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oppins Semi-Bold"/>
              </a:rPr>
              <a:t>Numerical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282" y="610092"/>
            <a:ext cx="9483596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Semi-Bold"/>
              </a:rPr>
              <a:t>Important 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27406" y="-219949"/>
            <a:ext cx="10387071" cy="1146212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2700000">
            <a:off x="-895226" y="-2111350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-2700000">
            <a:off x="3139297" y="-1020546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09D5C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66829" y="2592773"/>
            <a:ext cx="8261962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Bold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716" y="4837546"/>
            <a:ext cx="8261962" cy="318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9563" indent="-279781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000000"/>
                </a:solidFill>
                <a:latin typeface="Inter"/>
              </a:rPr>
              <a:t>Logistic Regression</a:t>
            </a:r>
          </a:p>
          <a:p>
            <a:pPr marL="559563" indent="-279781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000000"/>
                </a:solidFill>
                <a:latin typeface="Inter"/>
              </a:rPr>
              <a:t>Random Forest</a:t>
            </a:r>
          </a:p>
          <a:p>
            <a:pPr marL="559563" indent="-279781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000000"/>
                </a:solidFill>
                <a:latin typeface="Inter"/>
              </a:rPr>
              <a:t>K Nearest Neighbors</a:t>
            </a:r>
          </a:p>
          <a:p>
            <a:pPr marL="559563" indent="-279781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000000"/>
                </a:solidFill>
                <a:latin typeface="Inter"/>
              </a:rPr>
              <a:t>Support Vector Classifier</a:t>
            </a:r>
          </a:p>
          <a:p>
            <a:pPr marL="559563" indent="-279781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000000"/>
                </a:solidFill>
                <a:latin typeface="Inter"/>
              </a:rPr>
              <a:t>Decision Tree</a:t>
            </a:r>
          </a:p>
          <a:p>
            <a:pPr marL="559563" indent="-279781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000000"/>
                </a:solidFill>
                <a:latin typeface="Inter"/>
              </a:rPr>
              <a:t>XGB Classifier</a:t>
            </a:r>
          </a:p>
          <a:p>
            <a:pPr algn="l">
              <a:lnSpc>
                <a:spcPts val="362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05905" y="398239"/>
            <a:ext cx="11653395" cy="9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Semi-Bold"/>
              </a:rPr>
              <a:t>Comparison of male and female</a:t>
            </a:r>
          </a:p>
        </p:txBody>
      </p:sp>
      <p:grpSp>
        <p:nvGrpSpPr>
          <p:cNvPr name="Group 3" id="3"/>
          <p:cNvGrpSpPr/>
          <p:nvPr/>
        </p:nvGrpSpPr>
        <p:grpSpPr>
          <a:xfrm rot="-2700000">
            <a:off x="-895226" y="-1920848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5" id="5"/>
          <p:cNvGrpSpPr/>
          <p:nvPr/>
        </p:nvGrpSpPr>
        <p:grpSpPr>
          <a:xfrm rot="-2700000">
            <a:off x="3139297" y="-1020546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20640" y="2952389"/>
            <a:ext cx="6089985" cy="715889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035232" y="2227493"/>
            <a:ext cx="15706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&gt;50k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9884" y="3005764"/>
            <a:ext cx="7238442" cy="657720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891782" y="2227493"/>
            <a:ext cx="19346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&lt;=50k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0238" y="5143500"/>
            <a:ext cx="7922424" cy="5143500"/>
            <a:chOff x="0" y="0"/>
            <a:chExt cx="6585295" cy="4275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5296" cy="4275392"/>
            </a:xfrm>
            <a:custGeom>
              <a:avLst/>
              <a:gdLst/>
              <a:ahLst/>
              <a:cxnLst/>
              <a:rect r="r" b="b" t="t" l="l"/>
              <a:pathLst>
                <a:path h="4275392" w="6585296">
                  <a:moveTo>
                    <a:pt x="0" y="0"/>
                  </a:moveTo>
                  <a:lnTo>
                    <a:pt x="6585296" y="0"/>
                  </a:lnTo>
                  <a:lnTo>
                    <a:pt x="6585296" y="4275392"/>
                  </a:lnTo>
                  <a:lnTo>
                    <a:pt x="0" y="4275392"/>
                  </a:lnTo>
                  <a:close/>
                </a:path>
              </a:pathLst>
            </a:custGeom>
            <a:solidFill>
              <a:srgbClr val="06327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85626" y="1572050"/>
            <a:ext cx="9714143" cy="8311850"/>
            <a:chOff x="0" y="0"/>
            <a:chExt cx="8074612" cy="69089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74613" cy="6908995"/>
            </a:xfrm>
            <a:custGeom>
              <a:avLst/>
              <a:gdLst/>
              <a:ahLst/>
              <a:cxnLst/>
              <a:rect r="r" b="b" t="t" l="l"/>
              <a:pathLst>
                <a:path h="6908995" w="8074613">
                  <a:moveTo>
                    <a:pt x="0" y="0"/>
                  </a:moveTo>
                  <a:lnTo>
                    <a:pt x="8074613" y="0"/>
                  </a:lnTo>
                  <a:lnTo>
                    <a:pt x="8074613" y="6908995"/>
                  </a:lnTo>
                  <a:lnTo>
                    <a:pt x="0" y="6908995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89144" y="811457"/>
            <a:ext cx="9707106" cy="925576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10707" y="7314565"/>
            <a:ext cx="540339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Inter"/>
              </a:rPr>
              <a:t>We can infer from the plot that the white have more income compared to other races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6775"/>
            <a:ext cx="5947048" cy="28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Semi-Bold"/>
              </a:rPr>
              <a:t>Race vs people earning &lt;=50k &amp; &gt;50k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49093"/>
            <a:ext cx="5101934" cy="383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Semi-Bold"/>
              </a:rPr>
              <a:t>Education Category vs Earnings &lt;=50k &amp; &gt;50k</a:t>
            </a:r>
          </a:p>
        </p:txBody>
      </p:sp>
      <p:grpSp>
        <p:nvGrpSpPr>
          <p:cNvPr name="Group 3" id="3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35086" y="-474060"/>
            <a:ext cx="11917325" cy="11168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02748" y="2913648"/>
            <a:ext cx="5101934" cy="3835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000000"/>
                </a:solidFill>
                <a:latin typeface="Poppins Semi-Bold"/>
              </a:rPr>
              <a:t>Relationship Status vs Earnings &lt;=50k &amp; &gt;50k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45387" y="-525515"/>
            <a:ext cx="10150770" cy="113380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77" r="0" b="-5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7257" y="1567687"/>
            <a:ext cx="8152081" cy="7452484"/>
            <a:chOff x="0" y="0"/>
            <a:chExt cx="1551154" cy="14180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1538454" cy="1405336"/>
            </a:xfrm>
            <a:custGeom>
              <a:avLst/>
              <a:gdLst/>
              <a:ahLst/>
              <a:cxnLst/>
              <a:rect r="r" b="b" t="t" l="l"/>
              <a:pathLst>
                <a:path h="1405336" w="1538454">
                  <a:moveTo>
                    <a:pt x="1538454" y="271780"/>
                  </a:moveTo>
                  <a:lnTo>
                    <a:pt x="1538454" y="1405336"/>
                  </a:lnTo>
                  <a:lnTo>
                    <a:pt x="0" y="1405336"/>
                  </a:lnTo>
                  <a:lnTo>
                    <a:pt x="0" y="0"/>
                  </a:lnTo>
                  <a:lnTo>
                    <a:pt x="1266674" y="0"/>
                  </a:lnTo>
                  <a:close/>
                </a:path>
              </a:pathLst>
            </a:custGeom>
            <a:solidFill>
              <a:srgbClr val="06327D">
                <a:alpha val="87843"/>
              </a:srgbClr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154" cy="1418036"/>
            </a:xfrm>
            <a:custGeom>
              <a:avLst/>
              <a:gdLst/>
              <a:ahLst/>
              <a:cxnLst/>
              <a:rect r="r" b="b" t="t" l="l"/>
              <a:pathLst>
                <a:path h="1418036" w="1551154">
                  <a:moveTo>
                    <a:pt x="1551154" y="1418036"/>
                  </a:moveTo>
                  <a:lnTo>
                    <a:pt x="0" y="1418036"/>
                  </a:lnTo>
                  <a:lnTo>
                    <a:pt x="0" y="0"/>
                  </a:lnTo>
                  <a:lnTo>
                    <a:pt x="1275564" y="0"/>
                  </a:lnTo>
                  <a:lnTo>
                    <a:pt x="1551154" y="275590"/>
                  </a:lnTo>
                  <a:cubicBezTo>
                    <a:pt x="1551154" y="275590"/>
                    <a:pt x="1551154" y="1418036"/>
                    <a:pt x="1551154" y="1418036"/>
                  </a:cubicBezTo>
                  <a:close/>
                  <a:moveTo>
                    <a:pt x="12700" y="1405336"/>
                  </a:moveTo>
                  <a:lnTo>
                    <a:pt x="1538454" y="1405336"/>
                  </a:lnTo>
                  <a:lnTo>
                    <a:pt x="1538454" y="280670"/>
                  </a:lnTo>
                  <a:lnTo>
                    <a:pt x="1270484" y="12700"/>
                  </a:lnTo>
                  <a:lnTo>
                    <a:pt x="12700" y="12700"/>
                  </a:lnTo>
                  <a:lnTo>
                    <a:pt x="12700" y="1405336"/>
                  </a:lnTo>
                  <a:close/>
                </a:path>
              </a:pathLst>
            </a:custGeom>
            <a:solidFill>
              <a:srgbClr val="06327D">
                <a:alpha val="87843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80016" y="2431915"/>
            <a:ext cx="4126562" cy="1358014"/>
          </a:xfrm>
          <a:custGeom>
            <a:avLst/>
            <a:gdLst/>
            <a:ahLst/>
            <a:cxnLst/>
            <a:rect r="r" b="b" t="t" l="l"/>
            <a:pathLst>
              <a:path h="1358014" w="4126562">
                <a:moveTo>
                  <a:pt x="0" y="0"/>
                </a:moveTo>
                <a:lnTo>
                  <a:pt x="4126562" y="0"/>
                </a:lnTo>
                <a:lnTo>
                  <a:pt x="4126562" y="1358014"/>
                </a:lnTo>
                <a:lnTo>
                  <a:pt x="0" y="135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5976" y="4754200"/>
            <a:ext cx="7094643" cy="288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5373">
                <a:solidFill>
                  <a:srgbClr val="F8F8F8"/>
                </a:solidFill>
                <a:latin typeface="Poppins Semi-Bold"/>
              </a:rPr>
              <a:t>Lets see some inferences through Power Bi ML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DAF_nuzpnRQ</dc:identifier>
  <dcterms:modified xsi:type="dcterms:W3CDTF">2011-08-01T06:04:30Z</dcterms:modified>
  <cp:revision>1</cp:revision>
  <dc:title>DataBmu</dc:title>
</cp:coreProperties>
</file>